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334" r:id="rId8"/>
    <p:sldId id="299" r:id="rId9"/>
    <p:sldId id="275" r:id="rId10"/>
    <p:sldId id="335" r:id="rId11"/>
    <p:sldId id="321" r:id="rId12"/>
    <p:sldId id="322" r:id="rId13"/>
    <p:sldId id="323" r:id="rId14"/>
    <p:sldId id="336" r:id="rId15"/>
    <p:sldId id="325" r:id="rId16"/>
    <p:sldId id="287" r:id="rId17"/>
    <p:sldId id="337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3264C8"/>
    <a:srgbClr val="7F9FDF"/>
    <a:srgbClr val="003399"/>
    <a:srgbClr val="A7BDE9"/>
    <a:srgbClr val="C8D8E6"/>
    <a:srgbClr val="FFFFFF"/>
    <a:srgbClr val="0000FF"/>
    <a:srgbClr val="CCFFCC"/>
    <a:srgbClr val="DF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3073" autoAdjust="0"/>
  </p:normalViewPr>
  <p:slideViewPr>
    <p:cSldViewPr showGuides="1">
      <p:cViewPr varScale="1">
        <p:scale>
          <a:sx n="147" d="100"/>
          <a:sy n="147" d="100"/>
        </p:scale>
        <p:origin x="208" y="9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9056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6999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E0ED0-CB73-FF43-A803-3EF029DDB65A}"/>
              </a:ext>
            </a:extLst>
          </p:cNvPr>
          <p:cNvGrpSpPr/>
          <p:nvPr/>
        </p:nvGrpSpPr>
        <p:grpSpPr>
          <a:xfrm>
            <a:off x="454560" y="189000"/>
            <a:ext cx="606613" cy="576359"/>
            <a:chOff x="10961386" y="33981"/>
            <a:chExt cx="738251" cy="805894"/>
          </a:xfrm>
        </p:grpSpPr>
        <p:sp>
          <p:nvSpPr>
            <p:cNvPr id="28" name="Rechteck: abgerundete Ecken 14">
              <a:extLst>
                <a:ext uri="{FF2B5EF4-FFF2-40B4-BE49-F238E27FC236}">
                  <a16:creationId xmlns:a16="http://schemas.microsoft.com/office/drawing/2014/main" id="{64C53145-CED3-E941-8E49-5910AE673F7D}"/>
                </a:ext>
              </a:extLst>
            </p:cNvPr>
            <p:cNvSpPr/>
            <p:nvPr/>
          </p:nvSpPr>
          <p:spPr>
            <a:xfrm>
              <a:off x="10961386" y="34485"/>
              <a:ext cx="738251" cy="80539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4P">
              <a:extLst>
                <a:ext uri="{FF2B5EF4-FFF2-40B4-BE49-F238E27FC236}">
                  <a16:creationId xmlns:a16="http://schemas.microsoft.com/office/drawing/2014/main" id="{44F8B560-F376-AE41-AC12-D481A8E8CC55}"/>
                </a:ext>
              </a:extLst>
            </p:cNvPr>
            <p:cNvSpPr txBox="1"/>
            <p:nvPr/>
          </p:nvSpPr>
          <p:spPr>
            <a:xfrm>
              <a:off x="10997280" y="33981"/>
              <a:ext cx="666461" cy="345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800" noProof="1"/>
                <a:t>B4P</a:t>
              </a:r>
            </a:p>
          </p:txBody>
        </p:sp>
        <p:sp>
          <p:nvSpPr>
            <p:cNvPr id="30" name="Triangle">
              <a:extLst>
                <a:ext uri="{FF2B5EF4-FFF2-40B4-BE49-F238E27FC236}">
                  <a16:creationId xmlns:a16="http://schemas.microsoft.com/office/drawing/2014/main" id="{FD4EE552-3C6C-644A-A512-F586A53BF7EA}"/>
                </a:ext>
              </a:extLst>
            </p:cNvPr>
            <p:cNvSpPr/>
            <p:nvPr/>
          </p:nvSpPr>
          <p:spPr>
            <a:xfrm rot="5400000">
              <a:off x="11164959" y="355594"/>
              <a:ext cx="345154" cy="40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3507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E0ED0-CB73-FF43-A803-3EF029DDB65A}"/>
              </a:ext>
            </a:extLst>
          </p:cNvPr>
          <p:cNvGrpSpPr/>
          <p:nvPr/>
        </p:nvGrpSpPr>
        <p:grpSpPr>
          <a:xfrm>
            <a:off x="454560" y="189000"/>
            <a:ext cx="606613" cy="576359"/>
            <a:chOff x="10961386" y="33981"/>
            <a:chExt cx="738251" cy="805894"/>
          </a:xfrm>
        </p:grpSpPr>
        <p:sp>
          <p:nvSpPr>
            <p:cNvPr id="28" name="Rechteck: abgerundete Ecken 14">
              <a:extLst>
                <a:ext uri="{FF2B5EF4-FFF2-40B4-BE49-F238E27FC236}">
                  <a16:creationId xmlns:a16="http://schemas.microsoft.com/office/drawing/2014/main" id="{64C53145-CED3-E941-8E49-5910AE673F7D}"/>
                </a:ext>
              </a:extLst>
            </p:cNvPr>
            <p:cNvSpPr/>
            <p:nvPr/>
          </p:nvSpPr>
          <p:spPr>
            <a:xfrm>
              <a:off x="10961386" y="34485"/>
              <a:ext cx="738251" cy="80539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4P">
              <a:extLst>
                <a:ext uri="{FF2B5EF4-FFF2-40B4-BE49-F238E27FC236}">
                  <a16:creationId xmlns:a16="http://schemas.microsoft.com/office/drawing/2014/main" id="{44F8B560-F376-AE41-AC12-D481A8E8CC55}"/>
                </a:ext>
              </a:extLst>
            </p:cNvPr>
            <p:cNvSpPr txBox="1"/>
            <p:nvPr/>
          </p:nvSpPr>
          <p:spPr>
            <a:xfrm>
              <a:off x="10997280" y="33981"/>
              <a:ext cx="666461" cy="345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800" noProof="1"/>
                <a:t>B4P</a:t>
              </a:r>
            </a:p>
          </p:txBody>
        </p:sp>
        <p:sp>
          <p:nvSpPr>
            <p:cNvPr id="30" name="Triangle">
              <a:extLst>
                <a:ext uri="{FF2B5EF4-FFF2-40B4-BE49-F238E27FC236}">
                  <a16:creationId xmlns:a16="http://schemas.microsoft.com/office/drawing/2014/main" id="{FD4EE552-3C6C-644A-A512-F586A53BF7EA}"/>
                </a:ext>
              </a:extLst>
            </p:cNvPr>
            <p:cNvSpPr/>
            <p:nvPr/>
          </p:nvSpPr>
          <p:spPr>
            <a:xfrm rot="5400000">
              <a:off x="11164959" y="355594"/>
              <a:ext cx="345154" cy="40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333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69297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complex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</a:t>
            </a:r>
            <a:r>
              <a:rPr lang="en-US" sz="1400" b="1" dirty="0">
                <a:solidFill>
                  <a:srgbClr val="003399"/>
                </a:solidFill>
              </a:rPr>
              <a:t>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984000" y="5517000"/>
            <a:ext cx="8136624" cy="432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the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E0ED0-CB73-FF43-A803-3EF029DDB65A}"/>
              </a:ext>
            </a:extLst>
          </p:cNvPr>
          <p:cNvGrpSpPr/>
          <p:nvPr/>
        </p:nvGrpSpPr>
        <p:grpSpPr>
          <a:xfrm>
            <a:off x="454560" y="189000"/>
            <a:ext cx="606613" cy="576359"/>
            <a:chOff x="10961386" y="33981"/>
            <a:chExt cx="738251" cy="805894"/>
          </a:xfrm>
        </p:grpSpPr>
        <p:sp>
          <p:nvSpPr>
            <p:cNvPr id="28" name="Rechteck: abgerundete Ecken 14">
              <a:extLst>
                <a:ext uri="{FF2B5EF4-FFF2-40B4-BE49-F238E27FC236}">
                  <a16:creationId xmlns:a16="http://schemas.microsoft.com/office/drawing/2014/main" id="{64C53145-CED3-E941-8E49-5910AE673F7D}"/>
                </a:ext>
              </a:extLst>
            </p:cNvPr>
            <p:cNvSpPr/>
            <p:nvPr/>
          </p:nvSpPr>
          <p:spPr>
            <a:xfrm>
              <a:off x="10961386" y="34485"/>
              <a:ext cx="738251" cy="80539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4P">
              <a:extLst>
                <a:ext uri="{FF2B5EF4-FFF2-40B4-BE49-F238E27FC236}">
                  <a16:creationId xmlns:a16="http://schemas.microsoft.com/office/drawing/2014/main" id="{44F8B560-F376-AE41-AC12-D481A8E8CC55}"/>
                </a:ext>
              </a:extLst>
            </p:cNvPr>
            <p:cNvSpPr txBox="1"/>
            <p:nvPr/>
          </p:nvSpPr>
          <p:spPr>
            <a:xfrm>
              <a:off x="10997280" y="33981"/>
              <a:ext cx="666461" cy="345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800" noProof="1"/>
                <a:t>B4P</a:t>
              </a:r>
            </a:p>
          </p:txBody>
        </p:sp>
        <p:sp>
          <p:nvSpPr>
            <p:cNvPr id="30" name="Triangle">
              <a:extLst>
                <a:ext uri="{FF2B5EF4-FFF2-40B4-BE49-F238E27FC236}">
                  <a16:creationId xmlns:a16="http://schemas.microsoft.com/office/drawing/2014/main" id="{FD4EE552-3C6C-644A-A512-F586A53BF7EA}"/>
                </a:ext>
              </a:extLst>
            </p:cNvPr>
            <p:cNvSpPr/>
            <p:nvPr/>
          </p:nvSpPr>
          <p:spPr>
            <a:xfrm rot="5400000">
              <a:off x="11164959" y="355594"/>
              <a:ext cx="345154" cy="40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35252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920001" y="1263243"/>
            <a:ext cx="23787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/>
              <a:t>Multiple complex</a:t>
            </a:r>
            <a:endParaRPr lang="en-US" dirty="0"/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/>
              <a:t>continuously changing</a:t>
            </a:r>
            <a:r>
              <a:rPr dirty="0"/>
              <a:t> 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/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41000"/>
            <a:ext cx="205524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/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dirty="0"/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800000" y="1341000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 dirty="0"/>
              <a:t>B4P</a:t>
            </a:r>
            <a:r>
              <a:rPr dirty="0"/>
              <a:t> </a:t>
            </a:r>
            <a:r>
              <a:rPr lang="en-US" dirty="0"/>
              <a:t>Data Integration and Analytics Engine</a:t>
            </a:r>
            <a:endParaRPr dirty="0"/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86E3BB-188A-3F48-BA44-F15F918FD732}"/>
              </a:ext>
            </a:extLst>
          </p:cNvPr>
          <p:cNvGrpSpPr/>
          <p:nvPr/>
        </p:nvGrpSpPr>
        <p:grpSpPr>
          <a:xfrm>
            <a:off x="2180811" y="2205000"/>
            <a:ext cx="3726297" cy="2090433"/>
            <a:chOff x="2180811" y="2277000"/>
            <a:chExt cx="3726297" cy="2090433"/>
          </a:xfrm>
        </p:grpSpPr>
        <p:sp>
          <p:nvSpPr>
            <p:cNvPr id="131" name="Triangle">
              <a:extLst>
                <a:ext uri="{FF2B5EF4-FFF2-40B4-BE49-F238E27FC236}">
                  <a16:creationId xmlns:a16="http://schemas.microsoft.com/office/drawing/2014/main" id="{8AA2BAE0-4F73-5C47-A0AA-FCD80D21C2F9}"/>
                </a:ext>
              </a:extLst>
            </p:cNvPr>
            <p:cNvSpPr/>
            <p:nvPr/>
          </p:nvSpPr>
          <p:spPr>
            <a:xfrm>
              <a:off x="4016008" y="2303704"/>
              <a:ext cx="1769434" cy="98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1">
                <a:lumMod val="65000"/>
                <a:alpha val="11315"/>
              </a:schemeClr>
            </a:solidFill>
            <a:ln w="12700">
              <a:miter lim="400000"/>
            </a:ln>
          </p:spPr>
          <p:txBody>
            <a:bodyPr lIns="36000" tIns="36000" rIns="36000" bIns="36000" anchor="ctr"/>
            <a:lstStyle/>
            <a:p>
              <a:endParaRPr/>
            </a:p>
          </p:txBody>
        </p:sp>
        <p:sp>
          <p:nvSpPr>
            <p:cNvPr id="132" name="Triangle">
              <a:extLst>
                <a:ext uri="{FF2B5EF4-FFF2-40B4-BE49-F238E27FC236}">
                  <a16:creationId xmlns:a16="http://schemas.microsoft.com/office/drawing/2014/main" id="{913B95A0-F60E-6745-9D46-A0B68918CD50}"/>
                </a:ext>
              </a:extLst>
            </p:cNvPr>
            <p:cNvSpPr/>
            <p:nvPr/>
          </p:nvSpPr>
          <p:spPr>
            <a:xfrm rot="10800000" flipH="1">
              <a:off x="4016008" y="3280398"/>
              <a:ext cx="1891100" cy="108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1">
                <a:lumMod val="65000"/>
                <a:alpha val="11315"/>
              </a:schemeClr>
            </a:solidFill>
            <a:ln w="12700">
              <a:miter lim="400000"/>
            </a:ln>
          </p:spPr>
          <p:txBody>
            <a:bodyPr lIns="36000" tIns="36000" rIns="36000" bIns="36000" anchor="ctr"/>
            <a:lstStyle/>
            <a:p>
              <a:endParaRPr/>
            </a:p>
          </p:txBody>
        </p:sp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9FB025A3-E73A-4A43-B164-7ECD5D92394A}"/>
                </a:ext>
              </a:extLst>
            </p:cNvPr>
            <p:cNvSpPr/>
            <p:nvPr/>
          </p:nvSpPr>
          <p:spPr>
            <a:xfrm>
              <a:off x="2180811" y="2277000"/>
              <a:ext cx="1828396" cy="2061936"/>
            </a:xfrm>
            <a:prstGeom prst="rect">
              <a:avLst/>
            </a:prstGeom>
            <a:solidFill>
              <a:schemeClr val="bg1">
                <a:lumMod val="65000"/>
                <a:alpha val="11315"/>
              </a:schemeClr>
            </a:solidFill>
            <a:ln w="12700">
              <a:miter lim="400000"/>
            </a:ln>
          </p:spPr>
          <p:txBody>
            <a:bodyPr lIns="36000" tIns="36000" rIns="36000" bIns="36000" anchor="ctr"/>
            <a:lstStyle/>
            <a:p>
              <a:endParaRPr/>
            </a:p>
          </p:txBody>
        </p:sp>
      </p:grp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566604"/>
            <a:ext cx="2059043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82119" y="3390478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416753" y="2407517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415098" y="3896172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140" name="Group">
            <a:extLst>
              <a:ext uri="{FF2B5EF4-FFF2-40B4-BE49-F238E27FC236}">
                <a16:creationId xmlns:a16="http://schemas.microsoft.com/office/drawing/2014/main" id="{689E4E69-8CE2-E140-B49A-E219F0D8F976}"/>
              </a:ext>
            </a:extLst>
          </p:cNvPr>
          <p:cNvGrpSpPr/>
          <p:nvPr/>
        </p:nvGrpSpPr>
        <p:grpSpPr>
          <a:xfrm>
            <a:off x="3732405" y="2367361"/>
            <a:ext cx="288496" cy="329374"/>
            <a:chOff x="0" y="0"/>
            <a:chExt cx="288494" cy="329373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0" y="0"/>
              <a:ext cx="175088" cy="25665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52341" y="36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113406" y="72723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740638" y="3890690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57800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150" name="Group">
            <a:extLst>
              <a:ext uri="{FF2B5EF4-FFF2-40B4-BE49-F238E27FC236}">
                <a16:creationId xmlns:a16="http://schemas.microsoft.com/office/drawing/2014/main" id="{77466A44-5922-E845-B31A-1C664363E0EE}"/>
              </a:ext>
            </a:extLst>
          </p:cNvPr>
          <p:cNvGrpSpPr/>
          <p:nvPr/>
        </p:nvGrpSpPr>
        <p:grpSpPr>
          <a:xfrm>
            <a:off x="3732405" y="3352009"/>
            <a:ext cx="288496" cy="352957"/>
            <a:chOff x="0" y="0"/>
            <a:chExt cx="288495" cy="352954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0" y="0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87146" y="87146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448000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/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711965" y="2865580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540811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534617" y="3054383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615770" y="2853129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238305" y="2888133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843957" y="3057968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75" y="1794485"/>
            <a:ext cx="5667359" cy="201729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350921" y="2277484"/>
            <a:ext cx="1656000" cy="936000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046921" y="5300647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E0ED0-CB73-FF43-A803-3EF029DDB65A}"/>
              </a:ext>
            </a:extLst>
          </p:cNvPr>
          <p:cNvGrpSpPr/>
          <p:nvPr/>
        </p:nvGrpSpPr>
        <p:grpSpPr>
          <a:xfrm>
            <a:off x="454560" y="189000"/>
            <a:ext cx="606613" cy="576359"/>
            <a:chOff x="10961386" y="33981"/>
            <a:chExt cx="738251" cy="805894"/>
          </a:xfrm>
        </p:grpSpPr>
        <p:sp>
          <p:nvSpPr>
            <p:cNvPr id="28" name="Rechteck: abgerundete Ecken 14">
              <a:extLst>
                <a:ext uri="{FF2B5EF4-FFF2-40B4-BE49-F238E27FC236}">
                  <a16:creationId xmlns:a16="http://schemas.microsoft.com/office/drawing/2014/main" id="{64C53145-CED3-E941-8E49-5910AE673F7D}"/>
                </a:ext>
              </a:extLst>
            </p:cNvPr>
            <p:cNvSpPr/>
            <p:nvPr/>
          </p:nvSpPr>
          <p:spPr>
            <a:xfrm>
              <a:off x="10961386" y="34485"/>
              <a:ext cx="738251" cy="80539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4P">
              <a:extLst>
                <a:ext uri="{FF2B5EF4-FFF2-40B4-BE49-F238E27FC236}">
                  <a16:creationId xmlns:a16="http://schemas.microsoft.com/office/drawing/2014/main" id="{44F8B560-F376-AE41-AC12-D481A8E8CC55}"/>
                </a:ext>
              </a:extLst>
            </p:cNvPr>
            <p:cNvSpPr txBox="1"/>
            <p:nvPr/>
          </p:nvSpPr>
          <p:spPr>
            <a:xfrm>
              <a:off x="10997280" y="33981"/>
              <a:ext cx="666461" cy="345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800" noProof="1"/>
                <a:t>B4P</a:t>
              </a:r>
            </a:p>
          </p:txBody>
        </p:sp>
        <p:sp>
          <p:nvSpPr>
            <p:cNvPr id="30" name="Triangle">
              <a:extLst>
                <a:ext uri="{FF2B5EF4-FFF2-40B4-BE49-F238E27FC236}">
                  <a16:creationId xmlns:a16="http://schemas.microsoft.com/office/drawing/2014/main" id="{FD4EE552-3C6C-644A-A512-F586A53BF7EA}"/>
                </a:ext>
              </a:extLst>
            </p:cNvPr>
            <p:cNvSpPr/>
            <p:nvPr/>
          </p:nvSpPr>
          <p:spPr>
            <a:xfrm rot="5400000">
              <a:off x="11164959" y="355594"/>
              <a:ext cx="345154" cy="40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Low-Code Solutions</a:t>
            </a: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771006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Cryptic, unreadable code. Cannot be shared 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Poor performance and complex code if tasks are not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of analysis automation are complex and unsustainable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4240413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E0ED0-CB73-FF43-A803-3EF029DDB65A}"/>
              </a:ext>
            </a:extLst>
          </p:cNvPr>
          <p:cNvGrpSpPr/>
          <p:nvPr/>
        </p:nvGrpSpPr>
        <p:grpSpPr>
          <a:xfrm>
            <a:off x="454560" y="189000"/>
            <a:ext cx="606613" cy="576359"/>
            <a:chOff x="10961386" y="33981"/>
            <a:chExt cx="738251" cy="805894"/>
          </a:xfrm>
        </p:grpSpPr>
        <p:sp>
          <p:nvSpPr>
            <p:cNvPr id="28" name="Rechteck: abgerundete Ecken 14">
              <a:extLst>
                <a:ext uri="{FF2B5EF4-FFF2-40B4-BE49-F238E27FC236}">
                  <a16:creationId xmlns:a16="http://schemas.microsoft.com/office/drawing/2014/main" id="{64C53145-CED3-E941-8E49-5910AE673F7D}"/>
                </a:ext>
              </a:extLst>
            </p:cNvPr>
            <p:cNvSpPr/>
            <p:nvPr/>
          </p:nvSpPr>
          <p:spPr>
            <a:xfrm>
              <a:off x="10961386" y="34485"/>
              <a:ext cx="738251" cy="80539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B4P">
              <a:extLst>
                <a:ext uri="{FF2B5EF4-FFF2-40B4-BE49-F238E27FC236}">
                  <a16:creationId xmlns:a16="http://schemas.microsoft.com/office/drawing/2014/main" id="{44F8B560-F376-AE41-AC12-D481A8E8CC55}"/>
                </a:ext>
              </a:extLst>
            </p:cNvPr>
            <p:cNvSpPr txBox="1"/>
            <p:nvPr/>
          </p:nvSpPr>
          <p:spPr>
            <a:xfrm>
              <a:off x="10997280" y="33981"/>
              <a:ext cx="666461" cy="345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1800" noProof="1"/>
                <a:t>B4P</a:t>
              </a:r>
            </a:p>
          </p:txBody>
        </p:sp>
        <p:sp>
          <p:nvSpPr>
            <p:cNvPr id="30" name="Triangle">
              <a:extLst>
                <a:ext uri="{FF2B5EF4-FFF2-40B4-BE49-F238E27FC236}">
                  <a16:creationId xmlns:a16="http://schemas.microsoft.com/office/drawing/2014/main" id="{FD4EE552-3C6C-644A-A512-F586A53BF7EA}"/>
                </a:ext>
              </a:extLst>
            </p:cNvPr>
            <p:cNvSpPr/>
            <p:nvPr/>
          </p:nvSpPr>
          <p:spPr>
            <a:xfrm rot="5400000">
              <a:off x="11164959" y="355594"/>
              <a:ext cx="345154" cy="40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</p:spTree>
    <p:extLst>
      <p:ext uri="{BB962C8B-B14F-4D97-AF65-F5344CB8AC3E}">
        <p14:creationId xmlns:p14="http://schemas.microsoft.com/office/powerpoint/2010/main" val="256393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659</TotalTime>
  <Words>5979</Words>
  <Application>Microsoft Macintosh PowerPoint</Application>
  <PresentationFormat>Widescreen</PresentationFormat>
  <Paragraphs>799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PowerPoint Presentation</vt:lpstr>
      <vt:lpstr>Problem Statement Manual data integration and analysis is labor-intensive and error-prone</vt:lpstr>
      <vt:lpstr>Problem Statement Conventional methods of analysis automation are complex and unsustainable</vt:lpstr>
      <vt:lpstr>Solution Automate your data integration and analysis with a low-code analytics engine</vt:lpstr>
      <vt:lpstr>PowerPoint Presentation</vt:lpstr>
      <vt:lpstr>B4P Based on 14 Years of Experience Solving Problems</vt:lpstr>
      <vt:lpstr>B4P Supported Data Formats</vt:lpstr>
      <vt:lpstr>PowerPoint Presentation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PowerPoint Presentation</vt:lpstr>
      <vt:lpstr>B4P: The Language Key Benefits of a Low-Code Language Approach</vt:lpstr>
      <vt:lpstr>B4P: The Language Language Syntax and Semantics</vt:lpstr>
      <vt:lpstr>PowerPoint Presentation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332</cp:revision>
  <cp:lastPrinted>2012-05-04T14:30:29Z</cp:lastPrinted>
  <dcterms:created xsi:type="dcterms:W3CDTF">2016-02-06T20:40:56Z</dcterms:created>
  <dcterms:modified xsi:type="dcterms:W3CDTF">2021-05-20T12:35:50Z</dcterms:modified>
</cp:coreProperties>
</file>